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5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469D3-7CA9-4A96-B8EA-929215C8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IDEA PROYECTO: Torre de Unidades de W/R Recicladas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BEC782-B1AD-4116-BDBF-B0EDAAB77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181240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Universidad Santo Tomas seccional Tunja</a:t>
            </a:r>
            <a:br>
              <a:rPr lang="es-CO" dirty="0"/>
            </a:br>
            <a:r>
              <a:rPr lang="es-CO" dirty="0"/>
              <a:t>Requerimientos y Diseño de Software</a:t>
            </a:r>
            <a:br>
              <a:rPr lang="es-CO" dirty="0"/>
            </a:br>
            <a:r>
              <a:rPr lang="es-CO" dirty="0"/>
              <a:t>Construcción de software</a:t>
            </a:r>
            <a:br>
              <a:rPr lang="es-CO" dirty="0"/>
            </a:br>
            <a:r>
              <a:rPr lang="es-CO" dirty="0"/>
              <a:t>Luis Felipe Narvaez Gomez</a:t>
            </a:r>
            <a:br>
              <a:rPr lang="es-CO" dirty="0"/>
            </a:br>
            <a:r>
              <a:rPr lang="es-CO" dirty="0"/>
              <a:t>2021-1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095CEA-4435-45DA-A971-8715876CD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4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EB59F-5CE2-41B6-A904-6168693C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Fuentes de Alimentación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518C3-DBA9-4344-99C5-5E4918212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MCU ARDUINO AT mega 2560 </a:t>
            </a:r>
            <a:r>
              <a:rPr lang="es-CO" sz="2000" b="1" dirty="0">
                <a:solidFill>
                  <a:schemeClr val="accent1"/>
                </a:solidFill>
              </a:rPr>
              <a:t>5VDC 500mA </a:t>
            </a:r>
            <a:r>
              <a:rPr lang="es-CO" dirty="0" err="1"/>
              <a:t>or</a:t>
            </a:r>
            <a:r>
              <a:rPr lang="es-CO" dirty="0"/>
              <a:t> 1A </a:t>
            </a:r>
            <a:r>
              <a:rPr lang="es-CO" dirty="0">
                <a:solidFill>
                  <a:schemeClr val="accent3"/>
                </a:solidFill>
              </a:rPr>
              <a:t>[ Sensores de Temperatura, Sensores de Corriente, LCD 20x4]</a:t>
            </a:r>
          </a:p>
          <a:p>
            <a:r>
              <a:rPr lang="es-CO" dirty="0"/>
              <a:t>Conexión USB 3.0 , Alimentación por puerto Hub Serial </a:t>
            </a:r>
            <a:r>
              <a:rPr lang="es-CO" sz="2000" b="1" dirty="0">
                <a:solidFill>
                  <a:schemeClr val="accent1"/>
                </a:solidFill>
              </a:rPr>
              <a:t>5VDC 1A </a:t>
            </a:r>
            <a:r>
              <a:rPr lang="es-CO" dirty="0">
                <a:solidFill>
                  <a:schemeClr val="accent3"/>
                </a:solidFill>
              </a:rPr>
              <a:t>[Arduino, Algunas Unidades de lectura y Escritura, Unidad de Tarjetas]</a:t>
            </a:r>
          </a:p>
          <a:p>
            <a:r>
              <a:rPr lang="es-CO" dirty="0"/>
              <a:t>Power </a:t>
            </a:r>
            <a:r>
              <a:rPr lang="es-CO" dirty="0" err="1"/>
              <a:t>Supply</a:t>
            </a:r>
            <a:r>
              <a:rPr lang="es-CO" dirty="0"/>
              <a:t> </a:t>
            </a:r>
            <a:r>
              <a:rPr lang="es-CO" sz="2000" b="1" dirty="0">
                <a:solidFill>
                  <a:schemeClr val="accent1"/>
                </a:solidFill>
              </a:rPr>
              <a:t>12VDC 1,5A , 5VDC 1.5A </a:t>
            </a:r>
            <a:r>
              <a:rPr lang="es-CO" dirty="0">
                <a:solidFill>
                  <a:schemeClr val="accent3"/>
                </a:solidFill>
              </a:rPr>
              <a:t>[Unidad de CD/DVD Old] </a:t>
            </a:r>
          </a:p>
          <a:p>
            <a:r>
              <a:rPr lang="es-CO" dirty="0"/>
              <a:t>Power </a:t>
            </a:r>
            <a:r>
              <a:rPr lang="es-CO" dirty="0" err="1"/>
              <a:t>Supply</a:t>
            </a:r>
            <a:r>
              <a:rPr lang="es-CO" dirty="0"/>
              <a:t> </a:t>
            </a:r>
            <a:r>
              <a:rPr lang="es-CO" sz="2000" b="1" dirty="0">
                <a:solidFill>
                  <a:schemeClr val="accent1"/>
                </a:solidFill>
              </a:rPr>
              <a:t>12VDC 1,5A , 5VDC 1.5A</a:t>
            </a:r>
            <a:r>
              <a:rPr lang="es-CO" dirty="0"/>
              <a:t> </a:t>
            </a:r>
            <a:r>
              <a:rPr lang="es-CO" dirty="0">
                <a:solidFill>
                  <a:schemeClr val="accent3"/>
                </a:solidFill>
              </a:rPr>
              <a:t>[HDD 500GB]</a:t>
            </a:r>
          </a:p>
          <a:p>
            <a:r>
              <a:rPr lang="es-CO" dirty="0"/>
              <a:t>Auxiliar Power </a:t>
            </a:r>
            <a:r>
              <a:rPr lang="es-CO" sz="2000" b="1" dirty="0">
                <a:solidFill>
                  <a:schemeClr val="accent1"/>
                </a:solidFill>
              </a:rPr>
              <a:t>12VDC 1A </a:t>
            </a:r>
            <a:r>
              <a:rPr lang="es-CO" dirty="0">
                <a:solidFill>
                  <a:schemeClr val="accent3"/>
                </a:solidFill>
              </a:rPr>
              <a:t>[LED RGB </a:t>
            </a:r>
            <a:r>
              <a:rPr lang="es-CO" dirty="0" err="1">
                <a:solidFill>
                  <a:schemeClr val="accent3"/>
                </a:solidFill>
              </a:rPr>
              <a:t>or</a:t>
            </a:r>
            <a:r>
              <a:rPr lang="es-CO" dirty="0">
                <a:solidFill>
                  <a:schemeClr val="accent3"/>
                </a:solidFill>
              </a:rPr>
              <a:t> </a:t>
            </a:r>
            <a:r>
              <a:rPr lang="es-CO" dirty="0" err="1">
                <a:solidFill>
                  <a:schemeClr val="accent3"/>
                </a:solidFill>
              </a:rPr>
              <a:t>UniColor</a:t>
            </a:r>
            <a:r>
              <a:rPr lang="es-CO" dirty="0">
                <a:solidFill>
                  <a:schemeClr val="accent3"/>
                </a:solidFill>
              </a:rPr>
              <a:t>]</a:t>
            </a:r>
          </a:p>
          <a:p>
            <a:r>
              <a:rPr lang="es-CO" dirty="0"/>
              <a:t>Auxiliar Power </a:t>
            </a:r>
            <a:r>
              <a:rPr lang="es-CO" sz="2000" b="1" dirty="0">
                <a:solidFill>
                  <a:schemeClr val="accent1"/>
                </a:solidFill>
              </a:rPr>
              <a:t>NPI VDC 1A </a:t>
            </a:r>
            <a:r>
              <a:rPr lang="es-CO" dirty="0">
                <a:solidFill>
                  <a:schemeClr val="accent3"/>
                </a:solidFill>
              </a:rPr>
              <a:t>[Conmutadores]</a:t>
            </a:r>
          </a:p>
          <a:p>
            <a:r>
              <a:rPr lang="es-CO" dirty="0"/>
              <a:t>Auxiliar Power </a:t>
            </a:r>
            <a:r>
              <a:rPr lang="es-CO" sz="2000" b="1" dirty="0">
                <a:solidFill>
                  <a:schemeClr val="accent1"/>
                </a:solidFill>
              </a:rPr>
              <a:t>12VDC 1.5A </a:t>
            </a:r>
            <a:r>
              <a:rPr lang="es-CO" dirty="0">
                <a:solidFill>
                  <a:schemeClr val="accent3"/>
                </a:solidFill>
              </a:rPr>
              <a:t>[Ventiladores]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09D42B-9811-44AD-A788-CE57612AB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6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9F627D6-426D-4332-801A-FCB395509B97}"/>
              </a:ext>
            </a:extLst>
          </p:cNvPr>
          <p:cNvSpPr/>
          <p:nvPr/>
        </p:nvSpPr>
        <p:spPr>
          <a:xfrm>
            <a:off x="2174091" y="324803"/>
            <a:ext cx="784381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Serial Port/Arduino IDE/</a:t>
            </a:r>
            <a:r>
              <a:rPr lang="es-ES" sz="28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Python_Websockets</a:t>
            </a:r>
            <a:r>
              <a:rPr lang="es-E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/</a:t>
            </a:r>
          </a:p>
          <a:p>
            <a:pPr algn="ctr"/>
            <a:r>
              <a:rPr lang="es-ES" sz="28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Postgress</a:t>
            </a:r>
            <a:r>
              <a:rPr lang="es-E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SQL/</a:t>
            </a:r>
            <a:r>
              <a:rPr lang="es-ES" sz="28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Dashboard</a:t>
            </a:r>
            <a:r>
              <a:rPr lang="es-E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s-ES" sz="28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html</a:t>
            </a:r>
            <a:r>
              <a:rPr lang="es-E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s-ES" sz="28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frontend</a:t>
            </a:r>
            <a:endParaRPr lang="es-E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3DAD5B-039C-4043-8E8C-0474EA5E9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1F2CF5-2966-41E5-AC83-669454298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19" y="1428796"/>
            <a:ext cx="2922849" cy="1618157"/>
          </a:xfrm>
          <a:prstGeom prst="rect">
            <a:avLst/>
          </a:prstGeom>
        </p:spPr>
      </p:pic>
      <p:pic>
        <p:nvPicPr>
          <p:cNvPr id="1026" name="Picture 2" descr="StarTechcom - Adaptador tarjeta PCI Express de 7 puertos USB 30 con perfil bajo o completo">
            <a:extLst>
              <a:ext uri="{FF2B5EF4-FFF2-40B4-BE49-F238E27FC236}">
                <a16:creationId xmlns:a16="http://schemas.microsoft.com/office/drawing/2014/main" id="{4ADDE874-7162-4E1C-A1FB-A62E866F4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8521"/>
            <a:ext cx="1618157" cy="161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746CF3-85C5-4F0B-8B68-C98FC493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33" y="3260939"/>
            <a:ext cx="1618157" cy="161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ing a Chat Application using Express and Websockets… | by Yudhajit  Adhikary | Medium">
            <a:extLst>
              <a:ext uri="{FF2B5EF4-FFF2-40B4-BE49-F238E27FC236}">
                <a16:creationId xmlns:a16="http://schemas.microsoft.com/office/drawing/2014/main" id="{34988779-5E54-482D-A32A-DAD752A8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52" y="4040390"/>
            <a:ext cx="1643416" cy="101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ticias detalle">
            <a:extLst>
              <a:ext uri="{FF2B5EF4-FFF2-40B4-BE49-F238E27FC236}">
                <a16:creationId xmlns:a16="http://schemas.microsoft.com/office/drawing/2014/main" id="{083F914F-5F29-4687-9CDC-22F08C07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57" y="4364556"/>
            <a:ext cx="564182" cy="5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lugin Postgresql Bacula Enterprise - Guía Rápida - Bacula America Latina">
            <a:extLst>
              <a:ext uri="{FF2B5EF4-FFF2-40B4-BE49-F238E27FC236}">
                <a16:creationId xmlns:a16="http://schemas.microsoft.com/office/drawing/2014/main" id="{DF75AA1B-C20E-4C59-AB1E-037E3BD6F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1"/>
          <a:stretch/>
        </p:blipFill>
        <p:spPr bwMode="auto">
          <a:xfrm>
            <a:off x="2687994" y="5122660"/>
            <a:ext cx="2054591" cy="167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o hay ninguna descripción de la foto disponible.">
            <a:extLst>
              <a:ext uri="{FF2B5EF4-FFF2-40B4-BE49-F238E27FC236}">
                <a16:creationId xmlns:a16="http://schemas.microsoft.com/office/drawing/2014/main" id="{CF3A76CE-A933-402E-8618-140053F05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6"/>
          <a:stretch/>
        </p:blipFill>
        <p:spPr bwMode="auto">
          <a:xfrm>
            <a:off x="6007237" y="1813678"/>
            <a:ext cx="6184763" cy="42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4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4DC432-F855-4C6D-9FA7-2ED3BF7E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52" y="0"/>
            <a:ext cx="6485096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400E698-3C7B-4887-AFB1-789C5D31C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8873DE-801A-4228-812B-5C773E27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98" y="2160106"/>
            <a:ext cx="7773403" cy="253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0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75DA5-1563-487B-9595-C2AEDBC3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Problemática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B098079-1898-4492-B0E3-65609F779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75994"/>
              </p:ext>
            </p:extLst>
          </p:nvPr>
        </p:nvGraphicFramePr>
        <p:xfrm>
          <a:off x="810000" y="3183622"/>
          <a:ext cx="46355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2991">
                  <a:extLst>
                    <a:ext uri="{9D8B030D-6E8A-4147-A177-3AD203B41FA5}">
                      <a16:colId xmlns:a16="http://schemas.microsoft.com/office/drawing/2014/main" val="723622053"/>
                    </a:ext>
                  </a:extLst>
                </a:gridCol>
                <a:gridCol w="2322509">
                  <a:extLst>
                    <a:ext uri="{9D8B030D-6E8A-4147-A177-3AD203B41FA5}">
                      <a16:colId xmlns:a16="http://schemas.microsoft.com/office/drawing/2014/main" val="17685993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Unidad descontinuada de CD/DVD de Torre de Pc Antigua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Probablemente sean desechadas aun funcionando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1082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Unidad descontinuada de CD/DVD de NoteBook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Probablemente sean desechadas aun funcionando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58507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Unidad de Almacenamiento descontinuada HDD 500GB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Probablemente sean desechadas aun funcionando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20912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Unidad de almacenamiento HDD de 1TB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Probablemente sean desechadas aun funcionando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35364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Unidad de almacenamiento HDD 2TB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Probablemente sean desechadas aun funcionando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107989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Puertos Varios de Slots de tarjetas de almacenamiento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Probablemente sean desechadas aun funcionando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5400396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28F11BB-697D-402B-9B4D-158E66DB7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537108"/>
              </p:ext>
            </p:extLst>
          </p:nvPr>
        </p:nvGraphicFramePr>
        <p:xfrm>
          <a:off x="6904140" y="2489090"/>
          <a:ext cx="4236441" cy="36750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3871">
                  <a:extLst>
                    <a:ext uri="{9D8B030D-6E8A-4147-A177-3AD203B41FA5}">
                      <a16:colId xmlns:a16="http://schemas.microsoft.com/office/drawing/2014/main" val="1546650966"/>
                    </a:ext>
                  </a:extLst>
                </a:gridCol>
                <a:gridCol w="2122570">
                  <a:extLst>
                    <a:ext uri="{9D8B030D-6E8A-4147-A177-3AD203B41FA5}">
                      <a16:colId xmlns:a16="http://schemas.microsoft.com/office/drawing/2014/main" val="2442761604"/>
                    </a:ext>
                  </a:extLst>
                </a:gridCol>
              </a:tblGrid>
              <a:tr h="3937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Probablemente sean desechadas aun funcionando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Si se quiere volver a utilizar sedebe comprar avitamentos especiales individuales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b"/>
                </a:tc>
                <a:extLst>
                  <a:ext uri="{0D108BD9-81ED-4DB2-BD59-A6C34878D82A}">
                    <a16:rowId xmlns:a16="http://schemas.microsoft.com/office/drawing/2014/main" val="3142111409"/>
                  </a:ext>
                </a:extLst>
              </a:tr>
              <a:tr h="393757"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Si se quiere volver a utilizar </a:t>
                      </a:r>
                      <a:r>
                        <a:rPr lang="es-CO" sz="800" u="none" strike="noStrike" dirty="0" err="1">
                          <a:effectLst/>
                        </a:rPr>
                        <a:t>sedebe</a:t>
                      </a:r>
                      <a:r>
                        <a:rPr lang="es-CO" sz="800" u="none" strike="noStrike" dirty="0">
                          <a:effectLst/>
                        </a:rPr>
                        <a:t> comprar </a:t>
                      </a:r>
                      <a:r>
                        <a:rPr lang="es-CO" sz="800" u="none" strike="noStrike" dirty="0" err="1">
                          <a:effectLst/>
                        </a:rPr>
                        <a:t>avitamentos</a:t>
                      </a:r>
                      <a:r>
                        <a:rPr lang="es-CO" sz="800" u="none" strike="noStrike" dirty="0">
                          <a:effectLst/>
                        </a:rPr>
                        <a:t> especiales individuales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Si se compra cada abitamento por individual se incurre en gastos excesibos de dinero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extLst>
                  <a:ext uri="{0D108BD9-81ED-4DB2-BD59-A6C34878D82A}">
                    <a16:rowId xmlns:a16="http://schemas.microsoft.com/office/drawing/2014/main" val="1089486476"/>
                  </a:ext>
                </a:extLst>
              </a:tr>
              <a:tr h="26250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Si no se encuentra evitamentos especializados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Probablemente sean desechadas aun funcionando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extLst>
                  <a:ext uri="{0D108BD9-81ED-4DB2-BD59-A6C34878D82A}">
                    <a16:rowId xmlns:a16="http://schemas.microsoft.com/office/drawing/2014/main" val="2570337733"/>
                  </a:ext>
                </a:extLst>
              </a:tr>
              <a:tr h="26250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Si se obtiene cada avitamento para uso general de las unidades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Se incurre en desorden de unidades dispuestas en el escritorio de trabajo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extLst>
                  <a:ext uri="{0D108BD9-81ED-4DB2-BD59-A6C34878D82A}">
                    <a16:rowId xmlns:a16="http://schemas.microsoft.com/office/drawing/2014/main" val="2220179001"/>
                  </a:ext>
                </a:extLst>
              </a:tr>
              <a:tr h="39375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800" u="none" strike="noStrike">
                          <a:effectLst/>
                        </a:rPr>
                        <a:t>Si se obtiene cada avitamento para uso general de las unidades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No tendran control especifico de temperaturas y tasas de consumo electrico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extLst>
                  <a:ext uri="{0D108BD9-81ED-4DB2-BD59-A6C34878D82A}">
                    <a16:rowId xmlns:a16="http://schemas.microsoft.com/office/drawing/2014/main" val="3127892123"/>
                  </a:ext>
                </a:extLst>
              </a:tr>
              <a:tr h="5250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Se pueden utilizar abitamentos menos costosos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Se puede armar una unidad de ectura y escritura de archivos organizada , perzonalizada y con un mayor control de variables fisicas en el sistema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extLst>
                  <a:ext uri="{0D108BD9-81ED-4DB2-BD59-A6C34878D82A}">
                    <a16:rowId xmlns:a16="http://schemas.microsoft.com/office/drawing/2014/main" val="3905572817"/>
                  </a:ext>
                </a:extLst>
              </a:tr>
              <a:tr h="3937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Si se arma una Torre de control de unidades de almacenamiento de informacion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Se ocupara menos espacio en el escritorio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extLst>
                  <a:ext uri="{0D108BD9-81ED-4DB2-BD59-A6C34878D82A}">
                    <a16:rowId xmlns:a16="http://schemas.microsoft.com/office/drawing/2014/main" val="2244997122"/>
                  </a:ext>
                </a:extLst>
              </a:tr>
              <a:tr h="3937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Si se arma una Torre de control de unidades de almacenamiento de informacion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Se podra controlar las variables de temperatura y consumo de energia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extLst>
                  <a:ext uri="{0D108BD9-81ED-4DB2-BD59-A6C34878D82A}">
                    <a16:rowId xmlns:a16="http://schemas.microsoft.com/office/drawing/2014/main" val="3432681612"/>
                  </a:ext>
                </a:extLst>
              </a:tr>
              <a:tr h="26250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Se podra controlar las variables de temperatura y consumo de energia 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Se aumentara la vida util de varias de las unidades por un tiempo mas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extLst>
                  <a:ext uri="{0D108BD9-81ED-4DB2-BD59-A6C34878D82A}">
                    <a16:rowId xmlns:a16="http://schemas.microsoft.com/office/drawing/2014/main" val="2987997252"/>
                  </a:ext>
                </a:extLst>
              </a:tr>
              <a:tr h="3937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>
                          <a:effectLst/>
                        </a:rPr>
                        <a:t>Se aumentara la vida util de varias de las unidades por un tiempo mas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>
                          <a:effectLst/>
                        </a:rPr>
                        <a:t>Se podrá hacer uso de este equipo sin la necesidad de incurrir en nuevos gastos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3" marR="6563" marT="6563" marB="0" anchor="ctr"/>
                </a:tc>
                <a:extLst>
                  <a:ext uri="{0D108BD9-81ED-4DB2-BD59-A6C34878D82A}">
                    <a16:rowId xmlns:a16="http://schemas.microsoft.com/office/drawing/2014/main" val="3591488528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9D103F5-4D21-4B9F-80B8-75AC51CC7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9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FF5B2-5BB2-4B7D-AA66-374F8767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UNIDAD CD/DVD OLD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BA6121-E7A5-4060-AD26-507E6BE9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>
            <a:normAutofit fontScale="85000" lnSpcReduction="10000"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Utilidades: </a:t>
            </a:r>
            <a:r>
              <a:rPr lang="en-US" dirty="0"/>
              <a:t>CD and DVD Reader Unit and Disc Burning Unit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Alimentación Eléctrica: </a:t>
            </a:r>
            <a:r>
              <a:rPr lang="es-CO" dirty="0"/>
              <a:t>Power </a:t>
            </a:r>
            <a:r>
              <a:rPr lang="es-CO" dirty="0" err="1"/>
              <a:t>Supply</a:t>
            </a:r>
            <a:r>
              <a:rPr lang="es-CO" dirty="0"/>
              <a:t> 12VDC 1.5A , 5VDC 1.5A 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Conexión Serial:</a:t>
            </a:r>
            <a:r>
              <a:rPr lang="es-CO" dirty="0"/>
              <a:t> [USB 2.0 </a:t>
            </a:r>
            <a:r>
              <a:rPr lang="es-CO" dirty="0" err="1"/>
              <a:t>to</a:t>
            </a:r>
            <a:r>
              <a:rPr lang="es-CO" dirty="0"/>
              <a:t> SATA/IDE Cable] </a:t>
            </a:r>
            <a:r>
              <a:rPr lang="es-CO" dirty="0" err="1"/>
              <a:t>Conection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Port Hub USB 3.0 </a:t>
            </a:r>
            <a:r>
              <a:rPr lang="es-CO" dirty="0" err="1"/>
              <a:t>or</a:t>
            </a:r>
            <a:r>
              <a:rPr lang="es-CO" dirty="0"/>
              <a:t> 3.1, </a:t>
            </a:r>
            <a:r>
              <a:rPr lang="es-CO" dirty="0" err="1"/>
              <a:t>Tx_Rx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Variables a Medir: </a:t>
            </a:r>
            <a:r>
              <a:rPr lang="es-CO" dirty="0" err="1"/>
              <a:t>Temperature</a:t>
            </a:r>
            <a:r>
              <a:rPr lang="es-CO" dirty="0"/>
              <a:t> control </a:t>
            </a:r>
            <a:r>
              <a:rPr lang="es-CO" dirty="0" err="1"/>
              <a:t>for</a:t>
            </a:r>
            <a:r>
              <a:rPr lang="es-CO" dirty="0"/>
              <a:t> MCU (LM35 _ Fan) , </a:t>
            </a:r>
            <a:r>
              <a:rPr lang="es-CO" dirty="0" err="1"/>
              <a:t>Electrical</a:t>
            </a:r>
            <a:r>
              <a:rPr lang="es-CO" dirty="0"/>
              <a:t> </a:t>
            </a: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consumption</a:t>
            </a:r>
            <a:r>
              <a:rPr lang="es-CO" dirty="0"/>
              <a:t> (¿¿¿???)</a:t>
            </a:r>
          </a:p>
          <a:p>
            <a:r>
              <a:rPr lang="es-CO" sz="2100" b="1" dirty="0">
                <a:solidFill>
                  <a:schemeClr val="accent1"/>
                </a:solidFill>
              </a:rPr>
              <a:t>Acciones sobre el Circuito: </a:t>
            </a:r>
            <a:r>
              <a:rPr lang="es-CO" dirty="0"/>
              <a:t>Serial </a:t>
            </a:r>
            <a:r>
              <a:rPr lang="es-CO" dirty="0" err="1"/>
              <a:t>communication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/ off </a:t>
            </a:r>
            <a:r>
              <a:rPr lang="es-CO" dirty="0" err="1"/>
              <a:t>Switch</a:t>
            </a:r>
            <a:r>
              <a:rPr lang="es-CO" dirty="0"/>
              <a:t> (4N25 _ MOC ) [¿?]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Dimensiones físicas del circuito: 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75E37A-5A4E-494B-A7FC-95153D4D6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1CC6B3-40A1-4162-B6A6-C5847C2A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635" y="2672030"/>
            <a:ext cx="5665365" cy="31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6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C2624-EEDA-4E25-80F5-3FA96E2F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Unidad CD/DVD </a:t>
            </a:r>
            <a:r>
              <a:rPr lang="es-CO" dirty="0" err="1"/>
              <a:t>NoteBook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EAB01-D792-4EEB-83A8-418525E4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>
            <a:normAutofit fontScale="92500" lnSpcReduction="10000"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Utilidades:</a:t>
            </a:r>
            <a:r>
              <a:rPr lang="es-CO" dirty="0"/>
              <a:t> </a:t>
            </a:r>
            <a:r>
              <a:rPr lang="en-US" dirty="0"/>
              <a:t>CD and DVD Reader Unit 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Alimentación Eléctrica: </a:t>
            </a:r>
            <a:r>
              <a:rPr lang="es-CO" sz="2000" b="1" dirty="0"/>
              <a:t>NPI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Conexión Serial:</a:t>
            </a:r>
            <a:r>
              <a:rPr lang="es-CO" dirty="0"/>
              <a:t> [SATA </a:t>
            </a:r>
            <a:r>
              <a:rPr lang="es-CO" dirty="0" err="1"/>
              <a:t>to</a:t>
            </a:r>
            <a:r>
              <a:rPr lang="es-CO" dirty="0"/>
              <a:t> USB NPI] </a:t>
            </a:r>
            <a:r>
              <a:rPr lang="es-CO" dirty="0" err="1"/>
              <a:t>Conection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Port Hub USB 3.0 </a:t>
            </a:r>
            <a:r>
              <a:rPr lang="es-CO" dirty="0" err="1"/>
              <a:t>or</a:t>
            </a:r>
            <a:r>
              <a:rPr lang="es-CO" dirty="0"/>
              <a:t> 3.1, </a:t>
            </a:r>
            <a:r>
              <a:rPr lang="es-CO" dirty="0" err="1"/>
              <a:t>Tx_Rx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Variables a Medir: </a:t>
            </a:r>
            <a:r>
              <a:rPr lang="es-CO" dirty="0" err="1"/>
              <a:t>Temperature</a:t>
            </a:r>
            <a:r>
              <a:rPr lang="es-CO" dirty="0"/>
              <a:t> control </a:t>
            </a:r>
            <a:r>
              <a:rPr lang="es-CO" dirty="0" err="1"/>
              <a:t>for</a:t>
            </a:r>
            <a:r>
              <a:rPr lang="es-CO" dirty="0"/>
              <a:t> MCU (LM35 _ Fan) , </a:t>
            </a:r>
            <a:r>
              <a:rPr lang="es-CO" dirty="0" err="1"/>
              <a:t>Electrical</a:t>
            </a:r>
            <a:r>
              <a:rPr lang="es-CO" dirty="0"/>
              <a:t> </a:t>
            </a: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consumption</a:t>
            </a:r>
            <a:r>
              <a:rPr lang="es-CO" dirty="0"/>
              <a:t> (¿¿¿???)</a:t>
            </a:r>
          </a:p>
          <a:p>
            <a:r>
              <a:rPr lang="es-CO" sz="2100" b="1" dirty="0">
                <a:solidFill>
                  <a:schemeClr val="accent1"/>
                </a:solidFill>
              </a:rPr>
              <a:t>Acciones sobre el Circuito: </a:t>
            </a:r>
            <a:r>
              <a:rPr lang="es-CO" dirty="0"/>
              <a:t>Serial </a:t>
            </a:r>
            <a:r>
              <a:rPr lang="es-CO" dirty="0" err="1"/>
              <a:t>communication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/ off </a:t>
            </a:r>
            <a:r>
              <a:rPr lang="es-CO" dirty="0" err="1"/>
              <a:t>Switch</a:t>
            </a:r>
            <a:r>
              <a:rPr lang="es-CO" dirty="0"/>
              <a:t> (4N25 _ MOC ) [¿?]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Dimensiones físicas del circuito: 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B34040-6558-4A50-82DA-E82A02D86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0AC501-53C2-4E6E-865F-011E0534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692" y="2733375"/>
            <a:ext cx="5556308" cy="31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4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3D54C-97C6-4F64-B5E2-9415FCD9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HDD 500GB OLD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AAC582-F92B-4D48-9827-E052019E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>
            <a:normAutofit fontScale="92500" lnSpcReduction="20000"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Utilidades:</a:t>
            </a:r>
            <a:r>
              <a:rPr lang="es-CO" dirty="0"/>
              <a:t> 2TB Storage Drive</a:t>
            </a:r>
          </a:p>
          <a:p>
            <a:r>
              <a:rPr lang="es-CO" b="1" dirty="0">
                <a:solidFill>
                  <a:schemeClr val="accent1"/>
                </a:solidFill>
              </a:rPr>
              <a:t>Alimentación Eléctrica:</a:t>
            </a:r>
            <a:r>
              <a:rPr lang="es-CO" dirty="0"/>
              <a:t> Power </a:t>
            </a:r>
            <a:r>
              <a:rPr lang="es-CO" dirty="0" err="1"/>
              <a:t>Supply</a:t>
            </a:r>
            <a:r>
              <a:rPr lang="es-CO" dirty="0"/>
              <a:t> 12VDC 1.5A , 5VDC 1.5A </a:t>
            </a:r>
          </a:p>
          <a:p>
            <a:r>
              <a:rPr lang="es-CO" b="1" dirty="0">
                <a:solidFill>
                  <a:schemeClr val="accent1"/>
                </a:solidFill>
              </a:rPr>
              <a:t>Conexión Serial:</a:t>
            </a:r>
            <a:r>
              <a:rPr lang="es-CO" dirty="0"/>
              <a:t> [USB 2.0 SATA] </a:t>
            </a:r>
            <a:r>
              <a:rPr lang="es-CO" dirty="0" err="1"/>
              <a:t>Conection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Port Hub USB 3.0 </a:t>
            </a:r>
            <a:r>
              <a:rPr lang="es-CO" dirty="0" err="1"/>
              <a:t>or</a:t>
            </a:r>
            <a:r>
              <a:rPr lang="es-CO" dirty="0"/>
              <a:t> 3.1, </a:t>
            </a:r>
            <a:r>
              <a:rPr lang="es-CO" dirty="0" err="1"/>
              <a:t>Tx_Rx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Variables a Medir: </a:t>
            </a:r>
            <a:r>
              <a:rPr lang="es-CO" dirty="0" err="1"/>
              <a:t>Temperature</a:t>
            </a:r>
            <a:r>
              <a:rPr lang="es-CO" dirty="0"/>
              <a:t> control </a:t>
            </a:r>
            <a:r>
              <a:rPr lang="es-CO" dirty="0" err="1"/>
              <a:t>for</a:t>
            </a:r>
            <a:r>
              <a:rPr lang="es-CO" dirty="0"/>
              <a:t> MCU (LM35 _ Fan) , </a:t>
            </a:r>
            <a:r>
              <a:rPr lang="es-CO" dirty="0" err="1"/>
              <a:t>Electrical</a:t>
            </a:r>
            <a:r>
              <a:rPr lang="es-CO" dirty="0"/>
              <a:t> </a:t>
            </a: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consumption</a:t>
            </a:r>
            <a:r>
              <a:rPr lang="es-CO" dirty="0"/>
              <a:t> (¿¿¿???)</a:t>
            </a:r>
          </a:p>
          <a:p>
            <a:r>
              <a:rPr lang="es-CO" sz="2100" b="1" dirty="0">
                <a:solidFill>
                  <a:schemeClr val="accent1"/>
                </a:solidFill>
              </a:rPr>
              <a:t>Acciones sobre el Circuito: </a:t>
            </a:r>
            <a:r>
              <a:rPr lang="es-CO" dirty="0"/>
              <a:t>Serial </a:t>
            </a:r>
            <a:r>
              <a:rPr lang="es-CO" dirty="0" err="1"/>
              <a:t>communication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/ off </a:t>
            </a:r>
            <a:r>
              <a:rPr lang="es-CO" dirty="0" err="1"/>
              <a:t>Switch</a:t>
            </a:r>
            <a:r>
              <a:rPr lang="es-CO" dirty="0"/>
              <a:t> (4N25 _ MOC ) [¿?]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Dimensiones físicas del circuito: 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44D8D-5D9F-40EA-A9DA-DF39870CA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54EE659-776D-4883-8827-7FF35583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80" y="2524174"/>
            <a:ext cx="5928220" cy="33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3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4DCC1-B382-4E40-93DB-A7E38EAC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HDD 1.0TB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F96EC-13B2-45D4-9A81-F2BFDCCA2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>
            <a:normAutofit fontScale="92500" lnSpcReduction="10000"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Utilidades:</a:t>
            </a:r>
            <a:r>
              <a:rPr lang="es-CO" dirty="0"/>
              <a:t> 2TB Storage Drive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Alimentación Eléctrica:</a:t>
            </a:r>
            <a:r>
              <a:rPr lang="es-CO" dirty="0"/>
              <a:t> 5VDC 1A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Conexión Serial:</a:t>
            </a:r>
            <a:r>
              <a:rPr lang="es-CO" dirty="0"/>
              <a:t> [USB 3.0 SATA] </a:t>
            </a:r>
            <a:r>
              <a:rPr lang="es-CO" dirty="0" err="1"/>
              <a:t>Conection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Port Hub USB 3.0 </a:t>
            </a:r>
            <a:r>
              <a:rPr lang="es-CO" dirty="0" err="1"/>
              <a:t>or</a:t>
            </a:r>
            <a:r>
              <a:rPr lang="es-CO" dirty="0"/>
              <a:t> 3.1, </a:t>
            </a:r>
            <a:r>
              <a:rPr lang="es-CO" dirty="0" err="1"/>
              <a:t>Tx_Rx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Variables a Medir: </a:t>
            </a:r>
            <a:r>
              <a:rPr lang="es-CO" dirty="0" err="1"/>
              <a:t>Temperature</a:t>
            </a:r>
            <a:r>
              <a:rPr lang="es-CO" dirty="0"/>
              <a:t> control </a:t>
            </a:r>
            <a:r>
              <a:rPr lang="es-CO" dirty="0" err="1"/>
              <a:t>for</a:t>
            </a:r>
            <a:r>
              <a:rPr lang="es-CO" dirty="0"/>
              <a:t> MCU (LM35 _ Fan) , </a:t>
            </a:r>
            <a:r>
              <a:rPr lang="es-CO" dirty="0" err="1"/>
              <a:t>Electrical</a:t>
            </a:r>
            <a:r>
              <a:rPr lang="es-CO" dirty="0"/>
              <a:t> </a:t>
            </a: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consumption</a:t>
            </a:r>
            <a:r>
              <a:rPr lang="es-CO" dirty="0"/>
              <a:t> (¿¿¿???)</a:t>
            </a:r>
          </a:p>
          <a:p>
            <a:r>
              <a:rPr lang="es-CO" sz="2100" b="1" dirty="0">
                <a:solidFill>
                  <a:schemeClr val="accent1"/>
                </a:solidFill>
              </a:rPr>
              <a:t>Acciones sobre el Circuito: </a:t>
            </a:r>
            <a:r>
              <a:rPr lang="es-CO" dirty="0"/>
              <a:t>Serial </a:t>
            </a:r>
            <a:r>
              <a:rPr lang="es-CO" dirty="0" err="1"/>
              <a:t>communication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/ off </a:t>
            </a:r>
            <a:r>
              <a:rPr lang="es-CO" dirty="0" err="1"/>
              <a:t>Switch</a:t>
            </a:r>
            <a:r>
              <a:rPr lang="es-CO" dirty="0"/>
              <a:t> (4N25 _ MOC ) [¿?]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Dimensiones físicas del circuito: 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E831F0-40E0-4FEE-9B0C-A9AB929B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2EF887-993E-4317-9EE3-8BE9E2B6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27" y="2600587"/>
            <a:ext cx="5792374" cy="32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4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BB654-A072-419E-9500-679C6223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HDD 2TB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F7C6B9-A1FB-4915-BD29-A21B13C95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>
            <a:normAutofit fontScale="92500" lnSpcReduction="10000"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Utilidades: </a:t>
            </a:r>
            <a:r>
              <a:rPr lang="es-CO" dirty="0"/>
              <a:t>2TB Storage Drive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Alimentación Eléctrica:</a:t>
            </a:r>
            <a:r>
              <a:rPr lang="es-CO" dirty="0"/>
              <a:t> 5VDC 1A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Conexión Serial:</a:t>
            </a:r>
            <a:r>
              <a:rPr lang="es-CO" dirty="0"/>
              <a:t> [USB 3.0 SATA] </a:t>
            </a:r>
            <a:r>
              <a:rPr lang="es-CO" dirty="0" err="1"/>
              <a:t>Conection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Port Hub USB 3.0 </a:t>
            </a:r>
            <a:r>
              <a:rPr lang="es-CO" dirty="0" err="1"/>
              <a:t>or</a:t>
            </a:r>
            <a:r>
              <a:rPr lang="es-CO" dirty="0"/>
              <a:t> 3.1, </a:t>
            </a:r>
            <a:r>
              <a:rPr lang="es-CO" dirty="0" err="1"/>
              <a:t>Tx_Rx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Variables a Medir: </a:t>
            </a:r>
            <a:r>
              <a:rPr lang="es-CO" dirty="0" err="1"/>
              <a:t>Temperature</a:t>
            </a:r>
            <a:r>
              <a:rPr lang="es-CO" dirty="0"/>
              <a:t> control </a:t>
            </a:r>
            <a:r>
              <a:rPr lang="es-CO" dirty="0" err="1"/>
              <a:t>for</a:t>
            </a:r>
            <a:r>
              <a:rPr lang="es-CO" dirty="0"/>
              <a:t> MCU (LM35 _ Fan) , </a:t>
            </a:r>
            <a:r>
              <a:rPr lang="es-CO" dirty="0" err="1"/>
              <a:t>Electrical</a:t>
            </a:r>
            <a:r>
              <a:rPr lang="es-CO" dirty="0"/>
              <a:t> </a:t>
            </a: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consumption</a:t>
            </a:r>
            <a:r>
              <a:rPr lang="es-CO" dirty="0"/>
              <a:t> (¿¿¿???)</a:t>
            </a:r>
          </a:p>
          <a:p>
            <a:r>
              <a:rPr lang="es-CO" sz="2100" b="1" dirty="0">
                <a:solidFill>
                  <a:schemeClr val="accent1"/>
                </a:solidFill>
              </a:rPr>
              <a:t>Acciones sobre el Circuito: </a:t>
            </a:r>
            <a:r>
              <a:rPr lang="es-CO" dirty="0"/>
              <a:t>Serial </a:t>
            </a:r>
            <a:r>
              <a:rPr lang="es-CO" dirty="0" err="1"/>
              <a:t>communication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/ off </a:t>
            </a:r>
            <a:r>
              <a:rPr lang="es-CO" dirty="0" err="1"/>
              <a:t>Switch</a:t>
            </a:r>
            <a:r>
              <a:rPr lang="es-CO" dirty="0"/>
              <a:t> (4N25 _ MOC ) [¿?]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Dimensiones físicas del circuito: 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0A76CD-10EC-4F86-9461-A59A525A0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0759B4-CB50-40AE-961B-2235C23A6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44" y="2582373"/>
            <a:ext cx="5824756" cy="32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E2818-2AF1-4112-9F9B-97DFCCFB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Targets Slots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3380C7-3E04-4A2E-9397-C98B1C38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32679"/>
            <a:ext cx="5277288" cy="3636511"/>
          </a:xfrm>
        </p:spPr>
        <p:txBody>
          <a:bodyPr>
            <a:normAutofit fontScale="85000" lnSpcReduction="20000"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Utilidades : </a:t>
            </a:r>
            <a:r>
              <a:rPr lang="es-CO" dirty="0" err="1"/>
              <a:t>SmartMedia</a:t>
            </a:r>
            <a:r>
              <a:rPr lang="es-CO" dirty="0"/>
              <a:t> / </a:t>
            </a:r>
            <a:r>
              <a:rPr lang="es-CO" dirty="0" err="1"/>
              <a:t>xD</a:t>
            </a:r>
            <a:r>
              <a:rPr lang="es-CO" dirty="0"/>
              <a:t> , </a:t>
            </a:r>
            <a:r>
              <a:rPr lang="es-CO" dirty="0" err="1"/>
              <a:t>Campact</a:t>
            </a:r>
            <a:r>
              <a:rPr lang="es-CO" dirty="0"/>
              <a:t> Flash I/II/MD , SD/Mini , MMC/RS/Plus/Mobile , MS/PRO/</a:t>
            </a:r>
            <a:r>
              <a:rPr lang="es-CO" dirty="0" err="1"/>
              <a:t>Duo</a:t>
            </a:r>
            <a:r>
              <a:rPr lang="es-CO" dirty="0"/>
              <a:t>/PRO </a:t>
            </a:r>
            <a:r>
              <a:rPr lang="es-CO" dirty="0" err="1"/>
              <a:t>Duo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Alimentación Eléctrica: </a:t>
            </a:r>
            <a:r>
              <a:rPr lang="es-CO" dirty="0"/>
              <a:t>Power USB 5VDC 1A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Conexión Serial:</a:t>
            </a:r>
            <a:r>
              <a:rPr lang="es-CO" dirty="0"/>
              <a:t> [USB 1.0] </a:t>
            </a:r>
            <a:r>
              <a:rPr lang="es-CO" dirty="0" err="1"/>
              <a:t>Conection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Port Hub USB 3.0 </a:t>
            </a:r>
            <a:r>
              <a:rPr lang="es-CO" dirty="0" err="1"/>
              <a:t>or</a:t>
            </a:r>
            <a:r>
              <a:rPr lang="es-CO" dirty="0"/>
              <a:t> 3.1, </a:t>
            </a:r>
            <a:r>
              <a:rPr lang="es-CO" dirty="0" err="1"/>
              <a:t>Tx_Rx</a:t>
            </a:r>
            <a:endParaRPr lang="es-CO" dirty="0"/>
          </a:p>
          <a:p>
            <a:r>
              <a:rPr lang="es-CO" sz="2000" b="1" dirty="0">
                <a:solidFill>
                  <a:schemeClr val="accent1"/>
                </a:solidFill>
              </a:rPr>
              <a:t>Variables a Medir: </a:t>
            </a:r>
            <a:r>
              <a:rPr lang="es-CO" dirty="0" err="1"/>
              <a:t>Temperature</a:t>
            </a:r>
            <a:r>
              <a:rPr lang="es-CO" dirty="0"/>
              <a:t> control </a:t>
            </a:r>
            <a:r>
              <a:rPr lang="es-CO" dirty="0" err="1"/>
              <a:t>for</a:t>
            </a:r>
            <a:r>
              <a:rPr lang="es-CO" dirty="0"/>
              <a:t> MCU (LM35 _ Fan) , </a:t>
            </a:r>
            <a:r>
              <a:rPr lang="es-CO" dirty="0" err="1"/>
              <a:t>Electrical</a:t>
            </a:r>
            <a:r>
              <a:rPr lang="es-CO" dirty="0"/>
              <a:t> </a:t>
            </a: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consumption</a:t>
            </a:r>
            <a:r>
              <a:rPr lang="es-CO" dirty="0"/>
              <a:t> (¿¿¿???)</a:t>
            </a:r>
          </a:p>
          <a:p>
            <a:r>
              <a:rPr lang="es-CO" sz="2100" b="1" dirty="0">
                <a:solidFill>
                  <a:schemeClr val="accent1"/>
                </a:solidFill>
              </a:rPr>
              <a:t>Acciones sobre el Circuito: </a:t>
            </a:r>
            <a:r>
              <a:rPr lang="es-CO" dirty="0"/>
              <a:t>Serial </a:t>
            </a:r>
            <a:r>
              <a:rPr lang="es-CO" dirty="0" err="1"/>
              <a:t>communication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/ off </a:t>
            </a:r>
            <a:r>
              <a:rPr lang="es-CO" dirty="0" err="1"/>
              <a:t>Switch</a:t>
            </a:r>
            <a:r>
              <a:rPr lang="es-CO" dirty="0"/>
              <a:t> (4N25 _ MOC ) [¿?]</a:t>
            </a:r>
          </a:p>
          <a:p>
            <a:r>
              <a:rPr lang="es-CO" sz="2000" b="1" dirty="0">
                <a:solidFill>
                  <a:schemeClr val="accent1"/>
                </a:solidFill>
              </a:rPr>
              <a:t>Dimensiones físicas del circuito: </a:t>
            </a:r>
            <a:r>
              <a:rPr lang="es-CO" dirty="0" err="1"/>
              <a:t>Dimension</a:t>
            </a:r>
            <a:r>
              <a:rPr lang="es-CO" dirty="0"/>
              <a:t> </a:t>
            </a:r>
            <a:r>
              <a:rPr lang="es-CO" dirty="0" err="1"/>
              <a:t>PCB+Al</a:t>
            </a:r>
            <a:r>
              <a:rPr lang="es-CO" dirty="0"/>
              <a:t> box: , </a:t>
            </a:r>
            <a:r>
              <a:rPr lang="es-CO" dirty="0" err="1"/>
              <a:t>Dimension</a:t>
            </a:r>
            <a:r>
              <a:rPr lang="es-CO" dirty="0"/>
              <a:t> </a:t>
            </a:r>
            <a:r>
              <a:rPr lang="es-CO" dirty="0" err="1"/>
              <a:t>Plastic</a:t>
            </a:r>
            <a:r>
              <a:rPr lang="es-CO" dirty="0"/>
              <a:t> Front: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DB37D3-CBFE-49DE-B071-48CE376D8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951E08-E731-452A-8C5C-40D23D89D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35" y="2700400"/>
            <a:ext cx="5868565" cy="3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7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BE36E-9E23-4931-B4F1-17E01ED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MCU Arduino AT mega 2560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7503C2-DD45-46D9-8166-A25D9910A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Switch</a:t>
            </a:r>
            <a:r>
              <a:rPr lang="es-CO" dirty="0"/>
              <a:t> 4N25 _ MOC</a:t>
            </a:r>
          </a:p>
          <a:p>
            <a:r>
              <a:rPr lang="es-CO" dirty="0"/>
              <a:t>LCD 20x4</a:t>
            </a:r>
          </a:p>
          <a:p>
            <a:r>
              <a:rPr lang="es-CO" dirty="0"/>
              <a:t>Arduino</a:t>
            </a:r>
          </a:p>
          <a:p>
            <a:r>
              <a:rPr lang="es-CO" dirty="0"/>
              <a:t>LM35</a:t>
            </a:r>
          </a:p>
          <a:p>
            <a:r>
              <a:rPr lang="es-CO" dirty="0"/>
              <a:t>Sensor Power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F5E3E9-F4EC-4713-B4EE-2637C2B1A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2" t="10940" r="20179" b="47409"/>
          <a:stretch/>
        </p:blipFill>
        <p:spPr>
          <a:xfrm>
            <a:off x="10702491" y="6462086"/>
            <a:ext cx="1359016" cy="3096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53C700-4104-4AB5-BFE4-9321B4753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7" t="4772" r="12359" b="1207"/>
          <a:stretch/>
        </p:blipFill>
        <p:spPr>
          <a:xfrm>
            <a:off x="6521041" y="2343451"/>
            <a:ext cx="5670959" cy="38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333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397</TotalTime>
  <Words>967</Words>
  <Application>Microsoft Office PowerPoint</Application>
  <PresentationFormat>Panorámica</PresentationFormat>
  <Paragraphs>93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2</vt:lpstr>
      <vt:lpstr>Citable</vt:lpstr>
      <vt:lpstr>IDEA PROYECTO: Torre de Unidades de W/R Recicladas</vt:lpstr>
      <vt:lpstr>Problemática</vt:lpstr>
      <vt:lpstr>UNIDAD CD/DVD OLD</vt:lpstr>
      <vt:lpstr>Unidad CD/DVD NoteBook</vt:lpstr>
      <vt:lpstr>HDD 500GB OLD</vt:lpstr>
      <vt:lpstr>HDD 1.0TB</vt:lpstr>
      <vt:lpstr>HDD 2TB</vt:lpstr>
      <vt:lpstr>Targets Slots</vt:lpstr>
      <vt:lpstr>MCU Arduino AT mega 2560</vt:lpstr>
      <vt:lpstr>Fuentes de Alimentación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PROYECTO: Torre de Unidades de Almacenamiento Recicladas</dc:title>
  <dc:creator>Luis Felipe Narváez Gómez</dc:creator>
  <cp:lastModifiedBy>Luis Felipe Narváez Gómez</cp:lastModifiedBy>
  <cp:revision>16</cp:revision>
  <dcterms:created xsi:type="dcterms:W3CDTF">2021-04-12T09:44:20Z</dcterms:created>
  <dcterms:modified xsi:type="dcterms:W3CDTF">2021-04-12T16:22:00Z</dcterms:modified>
</cp:coreProperties>
</file>